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0" r:id="rId6"/>
    <p:sldId id="262" r:id="rId7"/>
    <p:sldId id="271" r:id="rId8"/>
    <p:sldId id="263" r:id="rId9"/>
    <p:sldId id="272" r:id="rId10"/>
    <p:sldId id="264" r:id="rId11"/>
    <p:sldId id="273" r:id="rId12"/>
    <p:sldId id="261" r:id="rId13"/>
    <p:sldId id="274" r:id="rId14"/>
    <p:sldId id="269" r:id="rId15"/>
    <p:sldId id="266"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69F1D0-ED78-4172-B93A-6797B837990A}" v="31" dt="2024-08-25T18:03:14.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4660"/>
  </p:normalViewPr>
  <p:slideViewPr>
    <p:cSldViewPr snapToGrid="0">
      <p:cViewPr varScale="1">
        <p:scale>
          <a:sx n="93" d="100"/>
          <a:sy n="93" d="100"/>
        </p:scale>
        <p:origin x="62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39.358"/>
    </inkml:context>
    <inkml:brush xml:id="br0">
      <inkml:brushProperty name="width" value="0.035" units="cm"/>
      <inkml:brushProperty name="height" value="0.035" units="cm"/>
      <inkml:brushProperty name="color" value="#FFFFFF"/>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2.621"/>
    </inkml:context>
    <inkml:brush xml:id="br0">
      <inkml:brushProperty name="width" value="0.035" units="cm"/>
      <inkml:brushProperty name="height" value="0.03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37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71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0.50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3.319"/>
    </inkml:context>
    <inkml:brush xml:id="br0">
      <inkml:brushProperty name="width" value="0.035" units="cm"/>
      <inkml:brushProperty name="height" value="0.035" units="cm"/>
      <inkml:brushProperty name="color" value="#FFFF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2.621"/>
    </inkml:context>
    <inkml:brush xml:id="br0">
      <inkml:brushProperty name="width" value="0.035" units="cm"/>
      <inkml:brushProperty name="height" value="0.035" units="cm"/>
      <inkml:brushProperty name="color" value="#FFFFFF"/>
    </inkml:brush>
  </inkml:definitions>
  <inkml:trace contextRef="#ctx0" brushRef="#br0">1 0 24575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37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71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39.358"/>
    </inkml:context>
    <inkml:brush xml:id="br0">
      <inkml:brushProperty name="width" value="0.035" units="cm"/>
      <inkml:brushProperty name="height" value="0.035" units="cm"/>
      <inkml:brushProperty name="color" value="#FFFFFF"/>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0.50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3.319"/>
    </inkml:context>
    <inkml:brush xml:id="br0">
      <inkml:brushProperty name="width" value="0.035" units="cm"/>
      <inkml:brushProperty name="height" value="0.03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8.svg"/><Relationship Id="rId7" Type="http://schemas.openxmlformats.org/officeDocument/2006/relationships/customXml" Target="../ink/ink3.xml"/><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customXml" Target="../ink/ink6.xml"/><Relationship Id="rId4" Type="http://schemas.openxmlformats.org/officeDocument/2006/relationships/customXml" Target="../ink/ink1.xml"/><Relationship Id="rId9" Type="http://schemas.openxmlformats.org/officeDocument/2006/relationships/customXml" Target="../ink/ink5.xml"/></Relationships>
</file>

<file path=ppt/slides/_rels/slide7.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8.svg"/><Relationship Id="rId7" Type="http://schemas.openxmlformats.org/officeDocument/2006/relationships/customXml" Target="../ink/ink9.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12.xml"/><Relationship Id="rId4" Type="http://schemas.openxmlformats.org/officeDocument/2006/relationships/customXml" Target="../ink/ink7.xml"/><Relationship Id="rId9" Type="http://schemas.openxmlformats.org/officeDocument/2006/relationships/customXml" Target="../ink/ink11.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3EB59-6FA2-5D11-4423-DFA70FA54665}"/>
              </a:ext>
            </a:extLst>
          </p:cNvPr>
          <p:cNvSpPr txBox="1"/>
          <p:nvPr/>
        </p:nvSpPr>
        <p:spPr>
          <a:xfrm>
            <a:off x="-569227" y="880400"/>
            <a:ext cx="8091704" cy="830997"/>
          </a:xfrm>
          <a:prstGeom prst="rect">
            <a:avLst/>
          </a:prstGeom>
          <a:noFill/>
        </p:spPr>
        <p:txBody>
          <a:bodyPr wrap="square">
            <a:spAutoFit/>
          </a:bodyPr>
          <a:lstStyle/>
          <a:p>
            <a:pPr algn="ctr"/>
            <a:r>
              <a:rPr lang="en-IN" sz="24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Microservice project </a:t>
            </a:r>
            <a:r>
              <a:rPr lang="en-IN" sz="24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with screenshots and structure</a:t>
            </a:r>
            <a:endParaRPr lang="en-GB" sz="2400" b="1" u="sng" dirty="0">
              <a:solidFill>
                <a:schemeClr val="bg1"/>
              </a:solidFill>
              <a:latin typeface="Times New Roman" panose="02020603050405020304" pitchFamily="18" charset="0"/>
              <a:cs typeface="Times New Roman" panose="02020603050405020304" pitchFamily="18" charset="0"/>
            </a:endParaRPr>
          </a:p>
          <a:p>
            <a:pPr algn="ct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3" name="TextBox 2">
            <a:extLst>
              <a:ext uri="{FF2B5EF4-FFF2-40B4-BE49-F238E27FC236}">
                <a16:creationId xmlns:a16="http://schemas.microsoft.com/office/drawing/2014/main" id="{48E1DD25-4B33-EF5E-D40F-90FE621AD5C3}"/>
              </a:ext>
            </a:extLst>
          </p:cNvPr>
          <p:cNvSpPr txBox="1"/>
          <p:nvPr/>
        </p:nvSpPr>
        <p:spPr>
          <a:xfrm>
            <a:off x="7198627" y="902226"/>
            <a:ext cx="4368800" cy="461665"/>
          </a:xfrm>
          <a:prstGeom prst="rect">
            <a:avLst/>
          </a:prstGeom>
          <a:noFill/>
        </p:spPr>
        <p:txBody>
          <a:bodyPr wrap="square" rtlCol="0">
            <a:spAutoFit/>
          </a:bodyPr>
          <a:lstStyle/>
          <a:p>
            <a:r>
              <a:rPr lang="en-IN" sz="2400" b="1" u="sng" dirty="0">
                <a:solidFill>
                  <a:schemeClr val="bg1"/>
                </a:solidFill>
                <a:latin typeface="Times New Roman" panose="02020603050405020304" pitchFamily="18" charset="0"/>
                <a:cs typeface="Times New Roman" panose="02020603050405020304" pitchFamily="18" charset="0"/>
              </a:rPr>
              <a:t>PLANE MICROSERVICES</a:t>
            </a:r>
          </a:p>
        </p:txBody>
      </p:sp>
      <p:pic>
        <p:nvPicPr>
          <p:cNvPr id="6" name="Picture 5">
            <a:extLst>
              <a:ext uri="{FF2B5EF4-FFF2-40B4-BE49-F238E27FC236}">
                <a16:creationId xmlns:a16="http://schemas.microsoft.com/office/drawing/2014/main" id="{34284D0B-2321-B4F9-B30B-07F65B329FD8}"/>
              </a:ext>
            </a:extLst>
          </p:cNvPr>
          <p:cNvPicPr>
            <a:picLocks noChangeAspect="1"/>
          </p:cNvPicPr>
          <p:nvPr/>
        </p:nvPicPr>
        <p:blipFill rotWithShape="1">
          <a:blip r:embed="rId4"/>
          <a:srcRect l="5123" t="3000" r="62665" b="7667"/>
          <a:stretch/>
        </p:blipFill>
        <p:spPr>
          <a:xfrm>
            <a:off x="199697" y="1432560"/>
            <a:ext cx="3512095" cy="5478780"/>
          </a:xfrm>
          <a:prstGeom prst="rect">
            <a:avLst/>
          </a:prstGeom>
        </p:spPr>
      </p:pic>
      <p:pic>
        <p:nvPicPr>
          <p:cNvPr id="12" name="Picture 11">
            <a:extLst>
              <a:ext uri="{FF2B5EF4-FFF2-40B4-BE49-F238E27FC236}">
                <a16:creationId xmlns:a16="http://schemas.microsoft.com/office/drawing/2014/main" id="{F33408FB-6AC5-C029-4908-E831E8B9402F}"/>
              </a:ext>
            </a:extLst>
          </p:cNvPr>
          <p:cNvPicPr>
            <a:picLocks noChangeAspect="1"/>
          </p:cNvPicPr>
          <p:nvPr/>
        </p:nvPicPr>
        <p:blipFill rotWithShape="1">
          <a:blip r:embed="rId4"/>
          <a:srcRect l="36687" t="1445" r="5122"/>
          <a:stretch/>
        </p:blipFill>
        <p:spPr>
          <a:xfrm>
            <a:off x="5324673" y="1566590"/>
            <a:ext cx="5341339" cy="5088710"/>
          </a:xfrm>
          <a:prstGeom prst="rect">
            <a:avLst/>
          </a:prstGeom>
        </p:spPr>
      </p:pic>
    </p:spTree>
    <p:extLst>
      <p:ext uri="{BB962C8B-B14F-4D97-AF65-F5344CB8AC3E}">
        <p14:creationId xmlns:p14="http://schemas.microsoft.com/office/powerpoint/2010/main" val="365255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3EB59-6FA2-5D11-4423-DFA70FA54665}"/>
              </a:ext>
            </a:extLst>
          </p:cNvPr>
          <p:cNvSpPr txBox="1"/>
          <p:nvPr/>
        </p:nvSpPr>
        <p:spPr>
          <a:xfrm>
            <a:off x="-2504707" y="1026888"/>
            <a:ext cx="8091704" cy="461665"/>
          </a:xfrm>
          <a:prstGeom prst="rect">
            <a:avLst/>
          </a:prstGeom>
          <a:noFill/>
        </p:spPr>
        <p:txBody>
          <a:bodyPr wrap="square">
            <a:spAutoFit/>
          </a:bodyPr>
          <a:lstStyle/>
          <a:p>
            <a:pPr algn="ctr"/>
            <a:r>
              <a:rPr lang="en-US" sz="24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a:t>
            </a:r>
            <a:r>
              <a:rPr lang="en-IN" sz="24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UREKA SERVER</a:t>
            </a:r>
            <a:endParaRPr lang="en-GB" sz="2400" b="1" u="sng" dirty="0">
              <a:solidFill>
                <a:schemeClr val="bg1"/>
              </a:solidFill>
              <a:latin typeface="Times New Roman" panose="02020603050405020304" pitchFamily="18" charset="0"/>
              <a:cs typeface="Times New Roman" panose="02020603050405020304" pitchFamily="18"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4" name="Picture 3">
            <a:extLst>
              <a:ext uri="{FF2B5EF4-FFF2-40B4-BE49-F238E27FC236}">
                <a16:creationId xmlns:a16="http://schemas.microsoft.com/office/drawing/2014/main" id="{0F90742E-94AC-2537-326D-5E70A1B81F1D}"/>
              </a:ext>
            </a:extLst>
          </p:cNvPr>
          <p:cNvPicPr>
            <a:picLocks noChangeAspect="1"/>
          </p:cNvPicPr>
          <p:nvPr/>
        </p:nvPicPr>
        <p:blipFill>
          <a:blip r:embed="rId4"/>
          <a:stretch>
            <a:fillRect/>
          </a:stretch>
        </p:blipFill>
        <p:spPr>
          <a:xfrm>
            <a:off x="1326292" y="1488553"/>
            <a:ext cx="9852454" cy="5542005"/>
          </a:xfrm>
          <a:prstGeom prst="rect">
            <a:avLst/>
          </a:prstGeom>
        </p:spPr>
      </p:pic>
    </p:spTree>
    <p:extLst>
      <p:ext uri="{BB962C8B-B14F-4D97-AF65-F5344CB8AC3E}">
        <p14:creationId xmlns:p14="http://schemas.microsoft.com/office/powerpoint/2010/main" val="3884675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4" name="TextBox 3">
            <a:extLst>
              <a:ext uri="{FF2B5EF4-FFF2-40B4-BE49-F238E27FC236}">
                <a16:creationId xmlns:a16="http://schemas.microsoft.com/office/drawing/2014/main" id="{1E22A9F7-C826-1588-FB93-6AB0A250FEE9}"/>
              </a:ext>
            </a:extLst>
          </p:cNvPr>
          <p:cNvSpPr txBox="1"/>
          <p:nvPr/>
        </p:nvSpPr>
        <p:spPr>
          <a:xfrm>
            <a:off x="147320" y="1066978"/>
            <a:ext cx="4368800" cy="461665"/>
          </a:xfrm>
          <a:prstGeom prst="rect">
            <a:avLst/>
          </a:prstGeom>
          <a:noFill/>
        </p:spPr>
        <p:txBody>
          <a:bodyPr wrap="square" rtlCol="0">
            <a:spAutoFit/>
          </a:bodyPr>
          <a:lstStyle/>
          <a:p>
            <a:r>
              <a:rPr lang="en-US" sz="2400" b="1" u="sng" dirty="0">
                <a:solidFill>
                  <a:schemeClr val="bg1"/>
                </a:solidFill>
                <a:latin typeface="Times New Roman" panose="02020603050405020304" pitchFamily="18" charset="0"/>
                <a:cs typeface="Times New Roman" panose="02020603050405020304" pitchFamily="18" charset="0"/>
              </a:rPr>
              <a:t>P</a:t>
            </a:r>
            <a:r>
              <a:rPr lang="en-IN" sz="2400" b="1" u="sng" dirty="0">
                <a:solidFill>
                  <a:schemeClr val="bg1"/>
                </a:solidFill>
                <a:latin typeface="Times New Roman" panose="02020603050405020304" pitchFamily="18" charset="0"/>
                <a:cs typeface="Times New Roman" panose="02020603050405020304" pitchFamily="18" charset="0"/>
              </a:rPr>
              <a:t>OSTMAN</a:t>
            </a:r>
          </a:p>
        </p:txBody>
      </p:sp>
      <p:pic>
        <p:nvPicPr>
          <p:cNvPr id="3" name="Picture 2">
            <a:extLst>
              <a:ext uri="{FF2B5EF4-FFF2-40B4-BE49-F238E27FC236}">
                <a16:creationId xmlns:a16="http://schemas.microsoft.com/office/drawing/2014/main" id="{61329817-BE26-5622-F757-ACDA28AF847C}"/>
              </a:ext>
            </a:extLst>
          </p:cNvPr>
          <p:cNvPicPr>
            <a:picLocks noChangeAspect="1"/>
          </p:cNvPicPr>
          <p:nvPr/>
        </p:nvPicPr>
        <p:blipFill>
          <a:blip r:embed="rId4"/>
          <a:stretch>
            <a:fillRect/>
          </a:stretch>
        </p:blipFill>
        <p:spPr>
          <a:xfrm>
            <a:off x="1706880" y="1619428"/>
            <a:ext cx="9151620" cy="5147786"/>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4" name="TextBox 3">
            <a:extLst>
              <a:ext uri="{FF2B5EF4-FFF2-40B4-BE49-F238E27FC236}">
                <a16:creationId xmlns:a16="http://schemas.microsoft.com/office/drawing/2014/main" id="{1E22A9F7-C826-1588-FB93-6AB0A250FEE9}"/>
              </a:ext>
            </a:extLst>
          </p:cNvPr>
          <p:cNvSpPr txBox="1"/>
          <p:nvPr/>
        </p:nvSpPr>
        <p:spPr>
          <a:xfrm>
            <a:off x="391160" y="1046753"/>
            <a:ext cx="4368800" cy="461665"/>
          </a:xfrm>
          <a:prstGeom prst="rect">
            <a:avLst/>
          </a:prstGeom>
          <a:noFill/>
        </p:spPr>
        <p:txBody>
          <a:bodyPr wrap="square" rtlCol="0">
            <a:spAutoFit/>
          </a:bodyPr>
          <a:lstStyle/>
          <a:p>
            <a:r>
              <a:rPr lang="en-US" sz="2400" b="1" u="sng" dirty="0">
                <a:solidFill>
                  <a:schemeClr val="bg1"/>
                </a:solidFill>
                <a:latin typeface="Times New Roman" panose="02020603050405020304" pitchFamily="18" charset="0"/>
                <a:cs typeface="Times New Roman" panose="02020603050405020304" pitchFamily="18" charset="0"/>
              </a:rPr>
              <a:t>D</a:t>
            </a:r>
            <a:r>
              <a:rPr lang="en-IN" sz="2400" b="1" u="sng" dirty="0">
                <a:solidFill>
                  <a:schemeClr val="bg1"/>
                </a:solidFill>
                <a:latin typeface="Times New Roman" panose="02020603050405020304" pitchFamily="18" charset="0"/>
                <a:cs typeface="Times New Roman" panose="02020603050405020304" pitchFamily="18" charset="0"/>
              </a:rPr>
              <a:t>ATABASE</a:t>
            </a:r>
          </a:p>
        </p:txBody>
      </p:sp>
      <p:pic>
        <p:nvPicPr>
          <p:cNvPr id="3" name="Picture 2">
            <a:extLst>
              <a:ext uri="{FF2B5EF4-FFF2-40B4-BE49-F238E27FC236}">
                <a16:creationId xmlns:a16="http://schemas.microsoft.com/office/drawing/2014/main" id="{CE5B575C-A087-7AED-4356-08AFBCC19F6C}"/>
              </a:ext>
            </a:extLst>
          </p:cNvPr>
          <p:cNvPicPr>
            <a:picLocks noChangeAspect="1"/>
          </p:cNvPicPr>
          <p:nvPr/>
        </p:nvPicPr>
        <p:blipFill rotWithShape="1">
          <a:blip r:embed="rId4"/>
          <a:srcRect l="-750" r="75812" b="5667"/>
          <a:stretch/>
        </p:blipFill>
        <p:spPr>
          <a:xfrm>
            <a:off x="2924810" y="194310"/>
            <a:ext cx="3040380" cy="6469380"/>
          </a:xfrm>
          <a:prstGeom prst="rect">
            <a:avLst/>
          </a:prstGeom>
        </p:spPr>
      </p:pic>
      <p:pic>
        <p:nvPicPr>
          <p:cNvPr id="8" name="Picture 7">
            <a:extLst>
              <a:ext uri="{FF2B5EF4-FFF2-40B4-BE49-F238E27FC236}">
                <a16:creationId xmlns:a16="http://schemas.microsoft.com/office/drawing/2014/main" id="{D885A870-2F53-16DB-8803-2A822FAF1DA9}"/>
              </a:ext>
            </a:extLst>
          </p:cNvPr>
          <p:cNvPicPr>
            <a:picLocks noChangeAspect="1"/>
          </p:cNvPicPr>
          <p:nvPr/>
        </p:nvPicPr>
        <p:blipFill rotWithShape="1">
          <a:blip r:embed="rId5"/>
          <a:srcRect r="75062"/>
          <a:stretch/>
        </p:blipFill>
        <p:spPr>
          <a:xfrm>
            <a:off x="7170420" y="175260"/>
            <a:ext cx="3040380" cy="6858000"/>
          </a:xfrm>
          <a:prstGeom prst="rect">
            <a:avLst/>
          </a:prstGeom>
        </p:spPr>
      </p:pic>
    </p:spTree>
    <p:extLst>
      <p:ext uri="{BB962C8B-B14F-4D97-AF65-F5344CB8AC3E}">
        <p14:creationId xmlns:p14="http://schemas.microsoft.com/office/powerpoint/2010/main" val="369945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293F1084-D305-E109-3B60-585FB8DE950E}"/>
              </a:ext>
            </a:extLst>
          </p:cNvPr>
          <p:cNvSpPr txBox="1"/>
          <p:nvPr/>
        </p:nvSpPr>
        <p:spPr>
          <a:xfrm>
            <a:off x="281940" y="902226"/>
            <a:ext cx="4368800"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JIRA</a:t>
            </a:r>
            <a:endParaRPr lang="en-IN" sz="28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2EECCD3-A706-DC1F-F895-21BD826996AC}"/>
              </a:ext>
            </a:extLst>
          </p:cNvPr>
          <p:cNvPicPr>
            <a:picLocks noChangeAspect="1"/>
          </p:cNvPicPr>
          <p:nvPr/>
        </p:nvPicPr>
        <p:blipFill>
          <a:blip r:embed="rId4"/>
          <a:stretch>
            <a:fillRect/>
          </a:stretch>
        </p:blipFill>
        <p:spPr>
          <a:xfrm>
            <a:off x="1143000" y="1496852"/>
            <a:ext cx="9509760" cy="5147787"/>
          </a:xfrm>
          <a:prstGeom prst="rect">
            <a:avLst/>
          </a:prstGeom>
        </p:spPr>
      </p:pic>
    </p:spTree>
    <p:extLst>
      <p:ext uri="{BB962C8B-B14F-4D97-AF65-F5344CB8AC3E}">
        <p14:creationId xmlns:p14="http://schemas.microsoft.com/office/powerpoint/2010/main" val="3533707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8DFE35D-D13F-A76D-C506-B6677DC3D16F}"/>
              </a:ext>
            </a:extLst>
          </p:cNvPr>
          <p:cNvSpPr txBox="1"/>
          <p:nvPr/>
        </p:nvSpPr>
        <p:spPr>
          <a:xfrm>
            <a:off x="680720" y="2052319"/>
            <a:ext cx="10830560" cy="4401205"/>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Using Spring Boot, the Air Transport System provides a backend solution for controlling air transport operations. It guarantees the effective management of essential features, including full CRUD operations for reservations, aircraft, airports, and user authentication. The project serves as an example of how to use Hibernate, REST API, Maven, JPA, and Spring Boot effectively. The project includes a number of microservices, such as booking, airport, plane, and login services. Each microservice is specifically built to perform a certain job and is smoothly integrated into the system to produce a strong system.</a:t>
            </a:r>
          </a:p>
          <a:p>
            <a:endParaRPr lang="en-US" sz="2800" dirty="0">
              <a:solidFill>
                <a:schemeClr val="bg1"/>
              </a:solidFill>
            </a:endParaRPr>
          </a:p>
        </p:txBody>
      </p:sp>
    </p:spTree>
    <p:extLst>
      <p:ext uri="{BB962C8B-B14F-4D97-AF65-F5344CB8AC3E}">
        <p14:creationId xmlns:p14="http://schemas.microsoft.com/office/powerpoint/2010/main" val="1952212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6392986" cy="369326"/>
          </a:xfrm>
          <a:prstGeom prst="rect">
            <a:avLst/>
          </a:prstGeom>
          <a:noFill/>
        </p:spPr>
        <p:txBody>
          <a:bodyPr wrap="square">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Name :  </a:t>
            </a:r>
            <a:r>
              <a:rPr lang="en-IN" dirty="0">
                <a:latin typeface="Times New Roman" panose="02020603050405020304" pitchFamily="18" charset="0"/>
                <a:ea typeface="Calibri" panose="020F0502020204030204" pitchFamily="34" charset="0"/>
                <a:cs typeface="Times New Roman" panose="02020603050405020304" pitchFamily="18" charset="0"/>
              </a:rPr>
              <a:t>SANJAY M</a:t>
            </a:r>
            <a:r>
              <a:rPr lang="en-IN" b="1" dirty="0">
                <a:latin typeface="Times New Roman" panose="02020603050405020304" pitchFamily="18" charset="0"/>
                <a:ea typeface="Calibri" panose="020F0502020204030204" pitchFamily="34"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6677466" cy="369326"/>
          </a:xfrm>
          <a:prstGeom prst="rect">
            <a:avLst/>
          </a:prstGeom>
          <a:noFill/>
        </p:spPr>
        <p:txBody>
          <a:bodyPr wrap="square">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Past Experience :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Fresher</a:t>
            </a:r>
            <a:endParaRPr lang="en-GB"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6788088" cy="369326"/>
          </a:xfrm>
          <a:prstGeom prst="rect">
            <a:avLst/>
          </a:prstGeom>
          <a:noFill/>
        </p:spPr>
        <p:txBody>
          <a:bodyPr wrap="square">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Qualification :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BE-CSE</a:t>
            </a:r>
            <a:endParaRPr lang="en-GB"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8"/>
            <a:ext cx="6555546" cy="2308324"/>
          </a:xfrm>
          <a:prstGeom prst="rect">
            <a:avLst/>
          </a:prstGeom>
          <a:noFill/>
        </p:spPr>
        <p:txBody>
          <a:bodyPr wrap="square">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Career Summary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recent graduate with backend development training that is extremely motivated and quick to pick things up. knowledgeable in MySQL, REST API, Spring Boot, Java, and has practical experience developing and testing scalable apps. completed a practical capstone project in microservices architecture, demonstrating proficiency in database administration and REST API development. during training, developed great communication and analytical skills.</a:t>
            </a:r>
            <a:endParaRPr lang="en-GB"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935C32AB-9353-687F-B713-AB6FFACECF29}"/>
              </a:ext>
            </a:extLst>
          </p:cNvPr>
          <p:cNvSpPr txBox="1"/>
          <p:nvPr/>
        </p:nvSpPr>
        <p:spPr>
          <a:xfrm>
            <a:off x="497840" y="1930400"/>
            <a:ext cx="6869974" cy="535531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Learned about LTS Java versions and Developed writing skills for JUnit tests.</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Developed apps that are freely connected within a monolithic design and microservices.</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Used REST API and Spring Boot to migrate a monolithic design to microservices, putting an emphasis on bean creation and dependability also learned how to use Eureka Server for service discovery, microservice instance scalability, and server tracking.</a:t>
            </a:r>
          </a:p>
          <a:p>
            <a:pPr marL="285750" indent="-28575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Used EC2 to deploy Eureka Server and microservice instances on AWS and learned about Windows File System (WFS) and Network File System (NFS).</a:t>
            </a:r>
          </a:p>
          <a:p>
            <a:pPr marL="285750" indent="-28575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Investigated architecture based on interfaces. Config Server for Spring Cloud was learned about.</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Soft Skills</a:t>
            </a:r>
          </a:p>
        </p:txBody>
      </p:sp>
      <p:sp>
        <p:nvSpPr>
          <p:cNvPr id="7" name="Rectangle 3">
            <a:extLst>
              <a:ext uri="{FF2B5EF4-FFF2-40B4-BE49-F238E27FC236}">
                <a16:creationId xmlns:a16="http://schemas.microsoft.com/office/drawing/2014/main" id="{2EDE6E20-9756-8540-6FC6-3BBD41578F1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Used REST API and Spring Boot to migrate a monolithic design to microservices, putting an emphasis on bean creation and dependability. learned how to use Eureka Server for service discovery, microservice instance scalability, and server tracking.</a:t>
            </a:r>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B8536F5-24EF-3081-DFB6-6BF94F7F20F9}"/>
              </a:ext>
            </a:extLst>
          </p:cNvPr>
          <p:cNvSpPr txBox="1"/>
          <p:nvPr/>
        </p:nvSpPr>
        <p:spPr>
          <a:xfrm>
            <a:off x="467360" y="1849120"/>
            <a:ext cx="602488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Create a practical project that will allow administrators to handle passenger reservations, airline information, and airport facts. The system uses Spring Boot to create microservices. </a:t>
            </a:r>
          </a:p>
          <a:p>
            <a:endParaRPr lang="en-US" dirty="0"/>
          </a:p>
        </p:txBody>
      </p:sp>
      <p:sp>
        <p:nvSpPr>
          <p:cNvPr id="6" name="TextBox 5">
            <a:extLst>
              <a:ext uri="{FF2B5EF4-FFF2-40B4-BE49-F238E27FC236}">
                <a16:creationId xmlns:a16="http://schemas.microsoft.com/office/drawing/2014/main" id="{9111DEC3-E27D-23C3-ED93-BFD8BEFC09DA}"/>
              </a:ext>
            </a:extLst>
          </p:cNvPr>
          <p:cNvSpPr txBox="1"/>
          <p:nvPr/>
        </p:nvSpPr>
        <p:spPr>
          <a:xfrm>
            <a:off x="464185" y="2741029"/>
            <a:ext cx="6024880" cy="2031325"/>
          </a:xfrm>
          <a:prstGeom prst="rect">
            <a:avLst/>
          </a:prstGeom>
          <a:noFill/>
        </p:spPr>
        <p:txBody>
          <a:bodyPr wrap="square" rtlCol="0">
            <a:spAutoFit/>
          </a:bodyPr>
          <a:lstStyle/>
          <a:p>
            <a:r>
              <a:rPr lang="en-US" b="0" i="0" dirty="0">
                <a:effectLst/>
                <a:highlight>
                  <a:srgbClr val="FFFFFF"/>
                </a:highlight>
                <a:latin typeface="Times New Roman" panose="02020603050405020304" pitchFamily="18" charset="0"/>
                <a:cs typeface="Times New Roman" panose="02020603050405020304" pitchFamily="18" charset="0"/>
              </a:rPr>
              <a:t>Microservice Applications must have the following</a:t>
            </a:r>
            <a:r>
              <a:rPr lang="en-I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Airport Application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Booking Application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Login Application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Passenger Application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Plane Application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Schedule Application</a:t>
            </a:r>
          </a:p>
        </p:txBody>
      </p:sp>
      <p:sp>
        <p:nvSpPr>
          <p:cNvPr id="8" name="TextBox 7">
            <a:extLst>
              <a:ext uri="{FF2B5EF4-FFF2-40B4-BE49-F238E27FC236}">
                <a16:creationId xmlns:a16="http://schemas.microsoft.com/office/drawing/2014/main" id="{819F2722-C9DC-3512-E359-BB6EED95A5CC}"/>
              </a:ext>
            </a:extLst>
          </p:cNvPr>
          <p:cNvSpPr txBox="1"/>
          <p:nvPr/>
        </p:nvSpPr>
        <p:spPr>
          <a:xfrm>
            <a:off x="464185" y="4853347"/>
            <a:ext cx="602488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main features include search capabilities, CRUD operations for managing airports, aircraft, and reservations, and login authentication.</a:t>
            </a:r>
          </a:p>
          <a:p>
            <a:endParaRPr lang="en-US" dirty="0"/>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0347"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004CF99-D973-1E5A-9DD0-4F7DCE6AD77B}"/>
              </a:ext>
            </a:extLst>
          </p:cNvPr>
          <p:cNvSpPr txBox="1"/>
          <p:nvPr/>
        </p:nvSpPr>
        <p:spPr>
          <a:xfrm>
            <a:off x="558800" y="902226"/>
            <a:ext cx="5313680" cy="369332"/>
          </a:xfrm>
          <a:prstGeom prst="rect">
            <a:avLst/>
          </a:prstGeom>
          <a:noFill/>
        </p:spPr>
        <p:txBody>
          <a:bodyPr wrap="square" rtlCol="0">
            <a:spAutoFit/>
          </a:bodyPr>
          <a:lstStyle/>
          <a:p>
            <a:r>
              <a:rPr lang="en-IN" b="1" dirty="0">
                <a:solidFill>
                  <a:schemeClr val="bg1"/>
                </a:solidFill>
              </a:rPr>
              <a:t>ENTITY-RELATIONSHIP DIAGRAM</a:t>
            </a:r>
          </a:p>
        </p:txBody>
      </p:sp>
      <p:pic>
        <p:nvPicPr>
          <p:cNvPr id="7" name="Picture 6" descr="A screenshot of a computer&#10;&#10;Description automatically generated">
            <a:extLst>
              <a:ext uri="{FF2B5EF4-FFF2-40B4-BE49-F238E27FC236}">
                <a16:creationId xmlns:a16="http://schemas.microsoft.com/office/drawing/2014/main" id="{3EB76E82-004E-07C5-D1B7-627A042E9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730" y="1897381"/>
            <a:ext cx="7962900" cy="4620369"/>
          </a:xfrm>
          <a:prstGeom prst="rect">
            <a:avLst/>
          </a:prstGeom>
        </p:spPr>
      </p:pic>
    </p:spTree>
    <p:extLst>
      <p:ext uri="{BB962C8B-B14F-4D97-AF65-F5344CB8AC3E}">
        <p14:creationId xmlns:p14="http://schemas.microsoft.com/office/powerpoint/2010/main" val="149034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7426961" cy="461665"/>
          </a:xfrm>
          <a:prstGeom prst="rect">
            <a:avLst/>
          </a:prstGeom>
          <a:noFill/>
        </p:spPr>
        <p:txBody>
          <a:bodyPr wrap="square">
            <a:spAutoFit/>
          </a:bodyPr>
          <a:lstStyle/>
          <a:p>
            <a:r>
              <a:rPr lang="en-IN" sz="24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Microservice project </a:t>
            </a:r>
            <a:r>
              <a:rPr lang="en-IN" sz="24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with screenshots and structure</a:t>
            </a:r>
            <a:endParaRPr lang="en-GB" sz="2400" b="1" u="sng" dirty="0">
              <a:solidFill>
                <a:schemeClr val="bg1"/>
              </a:solidFill>
              <a:latin typeface="Times New Roman" panose="02020603050405020304" pitchFamily="18" charset="0"/>
              <a:cs typeface="Times New Roman" panose="02020603050405020304" pitchFamily="18"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3" name="TextBox 2">
            <a:extLst>
              <a:ext uri="{FF2B5EF4-FFF2-40B4-BE49-F238E27FC236}">
                <a16:creationId xmlns:a16="http://schemas.microsoft.com/office/drawing/2014/main" id="{98107F31-A1AB-CB9D-9255-CFC9152045A8}"/>
              </a:ext>
            </a:extLst>
          </p:cNvPr>
          <p:cNvSpPr txBox="1"/>
          <p:nvPr/>
        </p:nvSpPr>
        <p:spPr>
          <a:xfrm>
            <a:off x="7367040" y="872000"/>
            <a:ext cx="4268700" cy="523220"/>
          </a:xfrm>
          <a:prstGeom prst="rect">
            <a:avLst/>
          </a:prstGeom>
          <a:noFill/>
        </p:spPr>
        <p:txBody>
          <a:bodyPr wrap="square" rtlCol="0">
            <a:spAutoFit/>
          </a:bodyPr>
          <a:lstStyle/>
          <a:p>
            <a:r>
              <a:rPr lang="en-IN" sz="2800" u="sng" dirty="0">
                <a:solidFill>
                  <a:schemeClr val="bg1"/>
                </a:solidFill>
                <a:latin typeface="Times New Roman" panose="02020603050405020304" pitchFamily="18" charset="0"/>
                <a:cs typeface="Times New Roman" panose="02020603050405020304" pitchFamily="18" charset="0"/>
              </a:rPr>
              <a:t>AIRPORT </a:t>
            </a:r>
            <a:r>
              <a:rPr lang="en-IN" sz="2400" u="sng" dirty="0">
                <a:solidFill>
                  <a:schemeClr val="bg1"/>
                </a:solidFill>
                <a:latin typeface="Times New Roman" panose="02020603050405020304" pitchFamily="18" charset="0"/>
                <a:cs typeface="Times New Roman" panose="02020603050405020304" pitchFamily="18" charset="0"/>
              </a:rPr>
              <a:t>MICROSERVICES</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E1DF3CE-CDCB-C4F5-92D5-37460735BAED}"/>
                  </a:ext>
                </a:extLst>
              </p14:cNvPr>
              <p14:cNvContentPartPr/>
              <p14:nvPr/>
            </p14:nvContentPartPr>
            <p14:xfrm>
              <a:off x="3474440" y="2530040"/>
              <a:ext cx="360" cy="360"/>
            </p14:xfrm>
          </p:contentPart>
        </mc:Choice>
        <mc:Fallback xmlns="">
          <p:pic>
            <p:nvPicPr>
              <p:cNvPr id="6" name="Ink 5">
                <a:extLst>
                  <a:ext uri="{FF2B5EF4-FFF2-40B4-BE49-F238E27FC236}">
                    <a16:creationId xmlns:a16="http://schemas.microsoft.com/office/drawing/2014/main" id="{8E1DF3CE-CDCB-C4F5-92D5-37460735BAED}"/>
                  </a:ext>
                </a:extLst>
              </p:cNvPr>
              <p:cNvPicPr/>
              <p:nvPr/>
            </p:nvPicPr>
            <p:blipFill>
              <a:blip r:embed="rId5"/>
              <a:stretch>
                <a:fillRect/>
              </a:stretch>
            </p:blipFill>
            <p:spPr>
              <a:xfrm>
                <a:off x="3468320" y="2523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5F77CEC-0983-2A5B-9EAA-9A257A9E62FF}"/>
                  </a:ext>
                </a:extLst>
              </p14:cNvPr>
              <p14:cNvContentPartPr/>
              <p14:nvPr/>
            </p14:nvContentPartPr>
            <p14:xfrm>
              <a:off x="7487720" y="1249520"/>
              <a:ext cx="360" cy="360"/>
            </p14:xfrm>
          </p:contentPart>
        </mc:Choice>
        <mc:Fallback xmlns="">
          <p:pic>
            <p:nvPicPr>
              <p:cNvPr id="7" name="Ink 6">
                <a:extLst>
                  <a:ext uri="{FF2B5EF4-FFF2-40B4-BE49-F238E27FC236}">
                    <a16:creationId xmlns:a16="http://schemas.microsoft.com/office/drawing/2014/main" id="{15F77CEC-0983-2A5B-9EAA-9A257A9E62FF}"/>
                  </a:ext>
                </a:extLst>
              </p:cNvPr>
              <p:cNvPicPr/>
              <p:nvPr/>
            </p:nvPicPr>
            <p:blipFill>
              <a:blip r:embed="rId5"/>
              <a:stretch>
                <a:fillRect/>
              </a:stretch>
            </p:blipFill>
            <p:spPr>
              <a:xfrm>
                <a:off x="7481600" y="1243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456896-E432-2C77-0240-FB5AF9BA3A71}"/>
                  </a:ext>
                </a:extLst>
              </p14:cNvPr>
              <p14:cNvContentPartPr/>
              <p14:nvPr/>
            </p14:nvContentPartPr>
            <p14:xfrm>
              <a:off x="7426880" y="1188320"/>
              <a:ext cx="360" cy="360"/>
            </p14:xfrm>
          </p:contentPart>
        </mc:Choice>
        <mc:Fallback xmlns="">
          <p:pic>
            <p:nvPicPr>
              <p:cNvPr id="8" name="Ink 7">
                <a:extLst>
                  <a:ext uri="{FF2B5EF4-FFF2-40B4-BE49-F238E27FC236}">
                    <a16:creationId xmlns:a16="http://schemas.microsoft.com/office/drawing/2014/main" id="{2E456896-E432-2C77-0240-FB5AF9BA3A71}"/>
                  </a:ext>
                </a:extLst>
              </p:cNvPr>
              <p:cNvPicPr/>
              <p:nvPr/>
            </p:nvPicPr>
            <p:blipFill>
              <a:blip r:embed="rId5"/>
              <a:stretch>
                <a:fillRect/>
              </a:stretch>
            </p:blipFill>
            <p:spPr>
              <a:xfrm>
                <a:off x="7420760" y="11822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73262C8-1DDB-B807-3258-3C69F969B739}"/>
                  </a:ext>
                </a:extLst>
              </p14:cNvPr>
              <p14:cNvContentPartPr/>
              <p14:nvPr/>
            </p14:nvContentPartPr>
            <p14:xfrm>
              <a:off x="-244360" y="914000"/>
              <a:ext cx="360" cy="360"/>
            </p14:xfrm>
          </p:contentPart>
        </mc:Choice>
        <mc:Fallback xmlns="">
          <p:pic>
            <p:nvPicPr>
              <p:cNvPr id="9" name="Ink 8">
                <a:extLst>
                  <a:ext uri="{FF2B5EF4-FFF2-40B4-BE49-F238E27FC236}">
                    <a16:creationId xmlns:a16="http://schemas.microsoft.com/office/drawing/2014/main" id="{473262C8-1DDB-B807-3258-3C69F969B739}"/>
                  </a:ext>
                </a:extLst>
              </p:cNvPr>
              <p:cNvPicPr/>
              <p:nvPr/>
            </p:nvPicPr>
            <p:blipFill>
              <a:blip r:embed="rId5"/>
              <a:stretch>
                <a:fillRect/>
              </a:stretch>
            </p:blipFill>
            <p:spPr>
              <a:xfrm>
                <a:off x="-250480" y="907880"/>
                <a:ext cx="12600" cy="12600"/>
              </a:xfrm>
              <a:prstGeom prst="rect">
                <a:avLst/>
              </a:prstGeom>
            </p:spPr>
          </p:pic>
        </mc:Fallback>
      </mc:AlternateContent>
      <p:grpSp>
        <p:nvGrpSpPr>
          <p:cNvPr id="13" name="Group 12">
            <a:extLst>
              <a:ext uri="{FF2B5EF4-FFF2-40B4-BE49-F238E27FC236}">
                <a16:creationId xmlns:a16="http://schemas.microsoft.com/office/drawing/2014/main" id="{446432BD-D264-FA63-4117-ECFD1DC67861}"/>
              </a:ext>
            </a:extLst>
          </p:cNvPr>
          <p:cNvGrpSpPr/>
          <p:nvPr/>
        </p:nvGrpSpPr>
        <p:grpSpPr>
          <a:xfrm>
            <a:off x="4988240" y="1127480"/>
            <a:ext cx="360" cy="360"/>
            <a:chOff x="4988240" y="1127480"/>
            <a:chExt cx="360" cy="36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458A3B0-1491-BF71-AA3F-B6F8421F1454}"/>
                    </a:ext>
                  </a:extLst>
                </p14:cNvPr>
                <p14:cNvContentPartPr/>
                <p14:nvPr/>
              </p14:nvContentPartPr>
              <p14:xfrm>
                <a:off x="4988240" y="1127480"/>
                <a:ext cx="360" cy="360"/>
              </p14:xfrm>
            </p:contentPart>
          </mc:Choice>
          <mc:Fallback xmlns="">
            <p:pic>
              <p:nvPicPr>
                <p:cNvPr id="11" name="Ink 10">
                  <a:extLst>
                    <a:ext uri="{FF2B5EF4-FFF2-40B4-BE49-F238E27FC236}">
                      <a16:creationId xmlns:a16="http://schemas.microsoft.com/office/drawing/2014/main" id="{E458A3B0-1491-BF71-AA3F-B6F8421F1454}"/>
                    </a:ext>
                  </a:extLst>
                </p:cNvPr>
                <p:cNvPicPr/>
                <p:nvPr/>
              </p:nvPicPr>
              <p:blipFill>
                <a:blip r:embed="rId5"/>
                <a:stretch>
                  <a:fillRect/>
                </a:stretch>
              </p:blipFill>
              <p:spPr>
                <a:xfrm>
                  <a:off x="4982120" y="11213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CA9C1AF-0A04-5EC5-C0D9-6E3B93A887B6}"/>
                    </a:ext>
                  </a:extLst>
                </p14:cNvPr>
                <p14:cNvContentPartPr/>
                <p14:nvPr/>
              </p14:nvContentPartPr>
              <p14:xfrm>
                <a:off x="4988240" y="1127480"/>
                <a:ext cx="360" cy="360"/>
              </p14:xfrm>
            </p:contentPart>
          </mc:Choice>
          <mc:Fallback xmlns="">
            <p:pic>
              <p:nvPicPr>
                <p:cNvPr id="12" name="Ink 11">
                  <a:extLst>
                    <a:ext uri="{FF2B5EF4-FFF2-40B4-BE49-F238E27FC236}">
                      <a16:creationId xmlns:a16="http://schemas.microsoft.com/office/drawing/2014/main" id="{CCA9C1AF-0A04-5EC5-C0D9-6E3B93A887B6}"/>
                    </a:ext>
                  </a:extLst>
                </p:cNvPr>
                <p:cNvPicPr/>
                <p:nvPr/>
              </p:nvPicPr>
              <p:blipFill>
                <a:blip r:embed="rId5"/>
                <a:stretch>
                  <a:fillRect/>
                </a:stretch>
              </p:blipFill>
              <p:spPr>
                <a:xfrm>
                  <a:off x="4982120" y="1121360"/>
                  <a:ext cx="12600" cy="12600"/>
                </a:xfrm>
                <a:prstGeom prst="rect">
                  <a:avLst/>
                </a:prstGeom>
              </p:spPr>
            </p:pic>
          </mc:Fallback>
        </mc:AlternateContent>
      </p:grpSp>
      <p:pic>
        <p:nvPicPr>
          <p:cNvPr id="16" name="Picture 15">
            <a:extLst>
              <a:ext uri="{FF2B5EF4-FFF2-40B4-BE49-F238E27FC236}">
                <a16:creationId xmlns:a16="http://schemas.microsoft.com/office/drawing/2014/main" id="{683FE1AE-E469-BFC3-31FA-CA090C656A7B}"/>
              </a:ext>
            </a:extLst>
          </p:cNvPr>
          <p:cNvPicPr>
            <a:picLocks noChangeAspect="1"/>
          </p:cNvPicPr>
          <p:nvPr/>
        </p:nvPicPr>
        <p:blipFill rotWithShape="1">
          <a:blip r:embed="rId11"/>
          <a:srcRect l="3490" t="-24516" r="71807" b="29072"/>
          <a:stretch/>
        </p:blipFill>
        <p:spPr>
          <a:xfrm>
            <a:off x="893727" y="-76198"/>
            <a:ext cx="3011883" cy="6545578"/>
          </a:xfrm>
          <a:prstGeom prst="rect">
            <a:avLst/>
          </a:prstGeom>
        </p:spPr>
      </p:pic>
      <p:pic>
        <p:nvPicPr>
          <p:cNvPr id="19" name="Picture 18">
            <a:extLst>
              <a:ext uri="{FF2B5EF4-FFF2-40B4-BE49-F238E27FC236}">
                <a16:creationId xmlns:a16="http://schemas.microsoft.com/office/drawing/2014/main" id="{99A15FD0-B84E-3B74-DF4F-821982323A8F}"/>
              </a:ext>
            </a:extLst>
          </p:cNvPr>
          <p:cNvPicPr>
            <a:picLocks noChangeAspect="1"/>
          </p:cNvPicPr>
          <p:nvPr/>
        </p:nvPicPr>
        <p:blipFill rotWithShape="1">
          <a:blip r:embed="rId12"/>
          <a:srcRect l="31161" t="-3147" r="630" b="3147"/>
          <a:stretch/>
        </p:blipFill>
        <p:spPr>
          <a:xfrm>
            <a:off x="4679760" y="1444160"/>
            <a:ext cx="7008960" cy="5025220"/>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189780" y="-106320"/>
            <a:ext cx="12616920" cy="696396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830997"/>
          </a:xfrm>
          <a:prstGeom prst="rect">
            <a:avLst/>
          </a:prstGeom>
          <a:noFill/>
        </p:spPr>
        <p:txBody>
          <a:bodyPr wrap="square">
            <a:spAutoFit/>
          </a:bodyPr>
          <a:lstStyle/>
          <a:p>
            <a:r>
              <a:rPr lang="en-IN" sz="24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Microservice project </a:t>
            </a:r>
            <a:r>
              <a:rPr lang="en-IN" sz="24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with screenshots and structure</a:t>
            </a:r>
            <a:endParaRPr lang="en-GB" sz="2400" b="1" u="sng" dirty="0">
              <a:solidFill>
                <a:schemeClr val="bg1"/>
              </a:solidFill>
              <a:latin typeface="Times New Roman" panose="02020603050405020304" pitchFamily="18" charset="0"/>
              <a:cs typeface="Times New Roman" panose="02020603050405020304" pitchFamily="18" charset="0"/>
            </a:endParaRPr>
          </a:p>
          <a:p>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3" name="TextBox 2">
            <a:extLst>
              <a:ext uri="{FF2B5EF4-FFF2-40B4-BE49-F238E27FC236}">
                <a16:creationId xmlns:a16="http://schemas.microsoft.com/office/drawing/2014/main" id="{98107F31-A1AB-CB9D-9255-CFC9152045A8}"/>
              </a:ext>
            </a:extLst>
          </p:cNvPr>
          <p:cNvSpPr txBox="1"/>
          <p:nvPr/>
        </p:nvSpPr>
        <p:spPr>
          <a:xfrm>
            <a:off x="7218525" y="865870"/>
            <a:ext cx="4368800" cy="523220"/>
          </a:xfrm>
          <a:prstGeom prst="rect">
            <a:avLst/>
          </a:prstGeom>
          <a:noFill/>
        </p:spPr>
        <p:txBody>
          <a:bodyPr wrap="square" rtlCol="0">
            <a:spAutoFit/>
          </a:bodyPr>
          <a:lstStyle/>
          <a:p>
            <a:r>
              <a:rPr lang="en-IN" sz="2400" b="1" u="sng" dirty="0">
                <a:solidFill>
                  <a:schemeClr val="bg1"/>
                </a:solidFill>
                <a:latin typeface="Times New Roman" panose="02020603050405020304" pitchFamily="18" charset="0"/>
                <a:cs typeface="Times New Roman" panose="02020603050405020304" pitchFamily="18" charset="0"/>
              </a:rPr>
              <a:t>BOOKING </a:t>
            </a:r>
            <a:r>
              <a:rPr lang="en-IN" sz="2800" b="1" u="sng" dirty="0">
                <a:solidFill>
                  <a:schemeClr val="bg1"/>
                </a:solidFill>
              </a:rPr>
              <a:t>MICROSERVICES</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E1DF3CE-CDCB-C4F5-92D5-37460735BAED}"/>
                  </a:ext>
                </a:extLst>
              </p14:cNvPr>
              <p14:cNvContentPartPr/>
              <p14:nvPr/>
            </p14:nvContentPartPr>
            <p14:xfrm>
              <a:off x="3474440" y="2530040"/>
              <a:ext cx="360" cy="360"/>
            </p14:xfrm>
          </p:contentPart>
        </mc:Choice>
        <mc:Fallback xmlns="">
          <p:pic>
            <p:nvPicPr>
              <p:cNvPr id="6" name="Ink 5">
                <a:extLst>
                  <a:ext uri="{FF2B5EF4-FFF2-40B4-BE49-F238E27FC236}">
                    <a16:creationId xmlns:a16="http://schemas.microsoft.com/office/drawing/2014/main" id="{8E1DF3CE-CDCB-C4F5-92D5-37460735BAED}"/>
                  </a:ext>
                </a:extLst>
              </p:cNvPr>
              <p:cNvPicPr/>
              <p:nvPr/>
            </p:nvPicPr>
            <p:blipFill>
              <a:blip r:embed="rId5"/>
              <a:stretch>
                <a:fillRect/>
              </a:stretch>
            </p:blipFill>
            <p:spPr>
              <a:xfrm>
                <a:off x="3468320" y="2523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5F77CEC-0983-2A5B-9EAA-9A257A9E62FF}"/>
                  </a:ext>
                </a:extLst>
              </p14:cNvPr>
              <p14:cNvContentPartPr/>
              <p14:nvPr/>
            </p14:nvContentPartPr>
            <p14:xfrm>
              <a:off x="7487720" y="1249520"/>
              <a:ext cx="360" cy="360"/>
            </p14:xfrm>
          </p:contentPart>
        </mc:Choice>
        <mc:Fallback xmlns="">
          <p:pic>
            <p:nvPicPr>
              <p:cNvPr id="7" name="Ink 6">
                <a:extLst>
                  <a:ext uri="{FF2B5EF4-FFF2-40B4-BE49-F238E27FC236}">
                    <a16:creationId xmlns:a16="http://schemas.microsoft.com/office/drawing/2014/main" id="{15F77CEC-0983-2A5B-9EAA-9A257A9E62FF}"/>
                  </a:ext>
                </a:extLst>
              </p:cNvPr>
              <p:cNvPicPr/>
              <p:nvPr/>
            </p:nvPicPr>
            <p:blipFill>
              <a:blip r:embed="rId5"/>
              <a:stretch>
                <a:fillRect/>
              </a:stretch>
            </p:blipFill>
            <p:spPr>
              <a:xfrm>
                <a:off x="7481600" y="1243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456896-E432-2C77-0240-FB5AF9BA3A71}"/>
                  </a:ext>
                </a:extLst>
              </p14:cNvPr>
              <p14:cNvContentPartPr/>
              <p14:nvPr/>
            </p14:nvContentPartPr>
            <p14:xfrm>
              <a:off x="7426880" y="1188320"/>
              <a:ext cx="360" cy="360"/>
            </p14:xfrm>
          </p:contentPart>
        </mc:Choice>
        <mc:Fallback xmlns="">
          <p:pic>
            <p:nvPicPr>
              <p:cNvPr id="8" name="Ink 7">
                <a:extLst>
                  <a:ext uri="{FF2B5EF4-FFF2-40B4-BE49-F238E27FC236}">
                    <a16:creationId xmlns:a16="http://schemas.microsoft.com/office/drawing/2014/main" id="{2E456896-E432-2C77-0240-FB5AF9BA3A71}"/>
                  </a:ext>
                </a:extLst>
              </p:cNvPr>
              <p:cNvPicPr/>
              <p:nvPr/>
            </p:nvPicPr>
            <p:blipFill>
              <a:blip r:embed="rId5"/>
              <a:stretch>
                <a:fillRect/>
              </a:stretch>
            </p:blipFill>
            <p:spPr>
              <a:xfrm>
                <a:off x="7420760" y="11822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73262C8-1DDB-B807-3258-3C69F969B739}"/>
                  </a:ext>
                </a:extLst>
              </p14:cNvPr>
              <p14:cNvContentPartPr/>
              <p14:nvPr/>
            </p14:nvContentPartPr>
            <p14:xfrm>
              <a:off x="-244360" y="914000"/>
              <a:ext cx="360" cy="360"/>
            </p14:xfrm>
          </p:contentPart>
        </mc:Choice>
        <mc:Fallback xmlns="">
          <p:pic>
            <p:nvPicPr>
              <p:cNvPr id="9" name="Ink 8">
                <a:extLst>
                  <a:ext uri="{FF2B5EF4-FFF2-40B4-BE49-F238E27FC236}">
                    <a16:creationId xmlns:a16="http://schemas.microsoft.com/office/drawing/2014/main" id="{473262C8-1DDB-B807-3258-3C69F969B739}"/>
                  </a:ext>
                </a:extLst>
              </p:cNvPr>
              <p:cNvPicPr/>
              <p:nvPr/>
            </p:nvPicPr>
            <p:blipFill>
              <a:blip r:embed="rId5"/>
              <a:stretch>
                <a:fillRect/>
              </a:stretch>
            </p:blipFill>
            <p:spPr>
              <a:xfrm>
                <a:off x="-250480" y="907880"/>
                <a:ext cx="12600" cy="12600"/>
              </a:xfrm>
              <a:prstGeom prst="rect">
                <a:avLst/>
              </a:prstGeom>
            </p:spPr>
          </p:pic>
        </mc:Fallback>
      </mc:AlternateContent>
      <p:grpSp>
        <p:nvGrpSpPr>
          <p:cNvPr id="13" name="Group 12">
            <a:extLst>
              <a:ext uri="{FF2B5EF4-FFF2-40B4-BE49-F238E27FC236}">
                <a16:creationId xmlns:a16="http://schemas.microsoft.com/office/drawing/2014/main" id="{446432BD-D264-FA63-4117-ECFD1DC67861}"/>
              </a:ext>
            </a:extLst>
          </p:cNvPr>
          <p:cNvGrpSpPr/>
          <p:nvPr/>
        </p:nvGrpSpPr>
        <p:grpSpPr>
          <a:xfrm>
            <a:off x="4988240" y="1127480"/>
            <a:ext cx="360" cy="360"/>
            <a:chOff x="4988240" y="1127480"/>
            <a:chExt cx="360" cy="36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458A3B0-1491-BF71-AA3F-B6F8421F1454}"/>
                    </a:ext>
                  </a:extLst>
                </p14:cNvPr>
                <p14:cNvContentPartPr/>
                <p14:nvPr/>
              </p14:nvContentPartPr>
              <p14:xfrm>
                <a:off x="4988240" y="1127480"/>
                <a:ext cx="360" cy="360"/>
              </p14:xfrm>
            </p:contentPart>
          </mc:Choice>
          <mc:Fallback xmlns="">
            <p:pic>
              <p:nvPicPr>
                <p:cNvPr id="11" name="Ink 10">
                  <a:extLst>
                    <a:ext uri="{FF2B5EF4-FFF2-40B4-BE49-F238E27FC236}">
                      <a16:creationId xmlns:a16="http://schemas.microsoft.com/office/drawing/2014/main" id="{E458A3B0-1491-BF71-AA3F-B6F8421F1454}"/>
                    </a:ext>
                  </a:extLst>
                </p:cNvPr>
                <p:cNvPicPr/>
                <p:nvPr/>
              </p:nvPicPr>
              <p:blipFill>
                <a:blip r:embed="rId5"/>
                <a:stretch>
                  <a:fillRect/>
                </a:stretch>
              </p:blipFill>
              <p:spPr>
                <a:xfrm>
                  <a:off x="4982120" y="11213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CA9C1AF-0A04-5EC5-C0D9-6E3B93A887B6}"/>
                    </a:ext>
                  </a:extLst>
                </p14:cNvPr>
                <p14:cNvContentPartPr/>
                <p14:nvPr/>
              </p14:nvContentPartPr>
              <p14:xfrm>
                <a:off x="4988240" y="1127480"/>
                <a:ext cx="360" cy="360"/>
              </p14:xfrm>
            </p:contentPart>
          </mc:Choice>
          <mc:Fallback xmlns="">
            <p:pic>
              <p:nvPicPr>
                <p:cNvPr id="12" name="Ink 11">
                  <a:extLst>
                    <a:ext uri="{FF2B5EF4-FFF2-40B4-BE49-F238E27FC236}">
                      <a16:creationId xmlns:a16="http://schemas.microsoft.com/office/drawing/2014/main" id="{CCA9C1AF-0A04-5EC5-C0D9-6E3B93A887B6}"/>
                    </a:ext>
                  </a:extLst>
                </p:cNvPr>
                <p:cNvPicPr/>
                <p:nvPr/>
              </p:nvPicPr>
              <p:blipFill>
                <a:blip r:embed="rId5"/>
                <a:stretch>
                  <a:fillRect/>
                </a:stretch>
              </p:blipFill>
              <p:spPr>
                <a:xfrm>
                  <a:off x="4982120" y="1121360"/>
                  <a:ext cx="12600" cy="12600"/>
                </a:xfrm>
                <a:prstGeom prst="rect">
                  <a:avLst/>
                </a:prstGeom>
              </p:spPr>
            </p:pic>
          </mc:Fallback>
        </mc:AlternateContent>
      </p:grpSp>
      <p:pic>
        <p:nvPicPr>
          <p:cNvPr id="15" name="Picture 14">
            <a:extLst>
              <a:ext uri="{FF2B5EF4-FFF2-40B4-BE49-F238E27FC236}">
                <a16:creationId xmlns:a16="http://schemas.microsoft.com/office/drawing/2014/main" id="{7233E8FF-D0A8-1844-3514-D6440D02BB7D}"/>
              </a:ext>
            </a:extLst>
          </p:cNvPr>
          <p:cNvPicPr>
            <a:picLocks noChangeAspect="1"/>
          </p:cNvPicPr>
          <p:nvPr/>
        </p:nvPicPr>
        <p:blipFill rotWithShape="1">
          <a:blip r:embed="rId11"/>
          <a:srcRect l="5363" t="2262" r="62789" b="9457"/>
          <a:stretch/>
        </p:blipFill>
        <p:spPr>
          <a:xfrm>
            <a:off x="447574" y="1578693"/>
            <a:ext cx="2941320" cy="4602480"/>
          </a:xfrm>
          <a:prstGeom prst="rect">
            <a:avLst/>
          </a:prstGeom>
        </p:spPr>
      </p:pic>
      <p:pic>
        <p:nvPicPr>
          <p:cNvPr id="18" name="Picture 17">
            <a:extLst>
              <a:ext uri="{FF2B5EF4-FFF2-40B4-BE49-F238E27FC236}">
                <a16:creationId xmlns:a16="http://schemas.microsoft.com/office/drawing/2014/main" id="{2BD52F89-A436-E7C3-BEDC-BBCD1479AD29}"/>
              </a:ext>
            </a:extLst>
          </p:cNvPr>
          <p:cNvPicPr>
            <a:picLocks noChangeAspect="1"/>
          </p:cNvPicPr>
          <p:nvPr/>
        </p:nvPicPr>
        <p:blipFill rotWithShape="1">
          <a:blip r:embed="rId11"/>
          <a:srcRect l="36687" r="4864" b="7885"/>
          <a:stretch/>
        </p:blipFill>
        <p:spPr>
          <a:xfrm>
            <a:off x="4758948" y="1383320"/>
            <a:ext cx="5956320" cy="5280223"/>
          </a:xfrm>
          <a:prstGeom prst="rect">
            <a:avLst/>
          </a:prstGeom>
        </p:spPr>
      </p:pic>
    </p:spTree>
    <p:extLst>
      <p:ext uri="{BB962C8B-B14F-4D97-AF65-F5344CB8AC3E}">
        <p14:creationId xmlns:p14="http://schemas.microsoft.com/office/powerpoint/2010/main" val="1408073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548639" y="6096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100164" y="872000"/>
            <a:ext cx="8091704" cy="830997"/>
          </a:xfrm>
          <a:prstGeom prst="rect">
            <a:avLst/>
          </a:prstGeom>
          <a:noFill/>
        </p:spPr>
        <p:txBody>
          <a:bodyPr wrap="square">
            <a:spAutoFit/>
          </a:bodyPr>
          <a:lstStyle/>
          <a:p>
            <a:pPr algn="ctr"/>
            <a:r>
              <a:rPr lang="en-IN" sz="24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Microservice project </a:t>
            </a:r>
            <a:r>
              <a:rPr lang="en-IN" sz="24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with screenshots and structure</a:t>
            </a:r>
            <a:endParaRPr lang="en-GB" sz="2400" b="1" u="sng" dirty="0">
              <a:solidFill>
                <a:schemeClr val="bg1"/>
              </a:solidFill>
              <a:latin typeface="Times New Roman" panose="02020603050405020304" pitchFamily="18" charset="0"/>
              <a:cs typeface="Times New Roman" panose="02020603050405020304" pitchFamily="18" charset="0"/>
            </a:endParaRPr>
          </a:p>
          <a:p>
            <a:pPr algn="ct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639" y="0"/>
            <a:ext cx="2401377" cy="902226"/>
          </a:xfrm>
          <a:prstGeom prst="rect">
            <a:avLst/>
          </a:prstGeom>
        </p:spPr>
      </p:pic>
      <p:sp>
        <p:nvSpPr>
          <p:cNvPr id="3" name="TextBox 2">
            <a:extLst>
              <a:ext uri="{FF2B5EF4-FFF2-40B4-BE49-F238E27FC236}">
                <a16:creationId xmlns:a16="http://schemas.microsoft.com/office/drawing/2014/main" id="{0250A248-EB9F-BFC7-E8B7-BE6E1ED022FB}"/>
              </a:ext>
            </a:extLst>
          </p:cNvPr>
          <p:cNvSpPr txBox="1"/>
          <p:nvPr/>
        </p:nvSpPr>
        <p:spPr>
          <a:xfrm>
            <a:off x="7731760" y="872000"/>
            <a:ext cx="4368800" cy="461665"/>
          </a:xfrm>
          <a:prstGeom prst="rect">
            <a:avLst/>
          </a:prstGeom>
          <a:noFill/>
        </p:spPr>
        <p:txBody>
          <a:bodyPr wrap="square" rtlCol="0">
            <a:spAutoFit/>
          </a:bodyPr>
          <a:lstStyle/>
          <a:p>
            <a:r>
              <a:rPr lang="en-IN" sz="2400" b="1" u="sng" dirty="0">
                <a:solidFill>
                  <a:schemeClr val="bg1"/>
                </a:solidFill>
                <a:latin typeface="Times New Roman" panose="02020603050405020304" pitchFamily="18" charset="0"/>
                <a:cs typeface="Times New Roman" panose="02020603050405020304" pitchFamily="18" charset="0"/>
              </a:rPr>
              <a:t>LOGIN</a:t>
            </a:r>
            <a:r>
              <a:rPr lang="en-IN" sz="2400" b="1" dirty="0">
                <a:solidFill>
                  <a:schemeClr val="bg1"/>
                </a:solidFill>
                <a:latin typeface="Times New Roman" panose="02020603050405020304" pitchFamily="18" charset="0"/>
                <a:cs typeface="Times New Roman" panose="02020603050405020304" pitchFamily="18" charset="0"/>
              </a:rPr>
              <a:t> </a:t>
            </a:r>
            <a:r>
              <a:rPr lang="en-IN" sz="2400" b="1" u="sng" dirty="0">
                <a:solidFill>
                  <a:schemeClr val="bg1"/>
                </a:solidFill>
                <a:latin typeface="Times New Roman" panose="02020603050405020304" pitchFamily="18" charset="0"/>
                <a:cs typeface="Times New Roman" panose="02020603050405020304" pitchFamily="18" charset="0"/>
              </a:rPr>
              <a:t>MICROSERVICES</a:t>
            </a:r>
          </a:p>
        </p:txBody>
      </p:sp>
      <p:pic>
        <p:nvPicPr>
          <p:cNvPr id="6" name="Picture 5">
            <a:extLst>
              <a:ext uri="{FF2B5EF4-FFF2-40B4-BE49-F238E27FC236}">
                <a16:creationId xmlns:a16="http://schemas.microsoft.com/office/drawing/2014/main" id="{EACD3335-2B11-ABCB-B860-A46D81C9D0B7}"/>
              </a:ext>
            </a:extLst>
          </p:cNvPr>
          <p:cNvPicPr>
            <a:picLocks noChangeAspect="1"/>
          </p:cNvPicPr>
          <p:nvPr/>
        </p:nvPicPr>
        <p:blipFill rotWithShape="1">
          <a:blip r:embed="rId4"/>
          <a:srcRect t="9000" r="67750" b="9333"/>
          <a:stretch/>
        </p:blipFill>
        <p:spPr>
          <a:xfrm>
            <a:off x="701040" y="1539506"/>
            <a:ext cx="3733800" cy="5318494"/>
          </a:xfrm>
          <a:prstGeom prst="rect">
            <a:avLst/>
          </a:prstGeom>
        </p:spPr>
      </p:pic>
      <p:pic>
        <p:nvPicPr>
          <p:cNvPr id="12" name="Picture 11">
            <a:extLst>
              <a:ext uri="{FF2B5EF4-FFF2-40B4-BE49-F238E27FC236}">
                <a16:creationId xmlns:a16="http://schemas.microsoft.com/office/drawing/2014/main" id="{1E6E3C4D-65EB-3BC9-6C3E-E36278F9F270}"/>
              </a:ext>
            </a:extLst>
          </p:cNvPr>
          <p:cNvPicPr>
            <a:picLocks noChangeAspect="1"/>
          </p:cNvPicPr>
          <p:nvPr/>
        </p:nvPicPr>
        <p:blipFill rotWithShape="1">
          <a:blip r:embed="rId4"/>
          <a:srcRect l="31875" b="7445"/>
          <a:stretch/>
        </p:blipFill>
        <p:spPr>
          <a:xfrm>
            <a:off x="4639108" y="1461880"/>
            <a:ext cx="7461452" cy="5702192"/>
          </a:xfrm>
          <a:prstGeom prst="rect">
            <a:avLst/>
          </a:prstGeom>
        </p:spPr>
      </p:pic>
    </p:spTree>
    <p:extLst>
      <p:ext uri="{BB962C8B-B14F-4D97-AF65-F5344CB8AC3E}">
        <p14:creationId xmlns:p14="http://schemas.microsoft.com/office/powerpoint/2010/main" val="321279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456734" y="860080"/>
            <a:ext cx="8091704" cy="830997"/>
          </a:xfrm>
          <a:prstGeom prst="rect">
            <a:avLst/>
          </a:prstGeom>
          <a:noFill/>
        </p:spPr>
        <p:txBody>
          <a:bodyPr wrap="square">
            <a:spAutoFit/>
          </a:bodyPr>
          <a:lstStyle/>
          <a:p>
            <a:pPr algn="ctr"/>
            <a:r>
              <a:rPr lang="en-IN" sz="24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Microservice project </a:t>
            </a:r>
            <a:r>
              <a:rPr lang="en-IN" sz="24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with screenshots and structure</a:t>
            </a:r>
            <a:endParaRPr lang="en-GB" sz="2400" b="1" u="sng" dirty="0">
              <a:solidFill>
                <a:schemeClr val="bg1"/>
              </a:solidFill>
              <a:latin typeface="Times New Roman" panose="02020603050405020304" pitchFamily="18" charset="0"/>
              <a:cs typeface="Times New Roman" panose="02020603050405020304" pitchFamily="18" charset="0"/>
            </a:endParaRPr>
          </a:p>
          <a:p>
            <a:pPr algn="ct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3" name="TextBox 2">
            <a:extLst>
              <a:ext uri="{FF2B5EF4-FFF2-40B4-BE49-F238E27FC236}">
                <a16:creationId xmlns:a16="http://schemas.microsoft.com/office/drawing/2014/main" id="{0250A248-EB9F-BFC7-E8B7-BE6E1ED022FB}"/>
              </a:ext>
            </a:extLst>
          </p:cNvPr>
          <p:cNvSpPr txBox="1"/>
          <p:nvPr/>
        </p:nvSpPr>
        <p:spPr>
          <a:xfrm>
            <a:off x="7299960" y="872000"/>
            <a:ext cx="4800600" cy="461665"/>
          </a:xfrm>
          <a:prstGeom prst="rect">
            <a:avLst/>
          </a:prstGeom>
          <a:noFill/>
        </p:spPr>
        <p:txBody>
          <a:bodyPr wrap="square" rtlCol="0">
            <a:spAutoFit/>
          </a:bodyPr>
          <a:lstStyle/>
          <a:p>
            <a:r>
              <a:rPr lang="en-IN" sz="2400" b="1" u="sng" dirty="0">
                <a:solidFill>
                  <a:schemeClr val="bg1"/>
                </a:solidFill>
                <a:latin typeface="Times New Roman" panose="02020603050405020304" pitchFamily="18" charset="0"/>
                <a:cs typeface="Times New Roman" panose="02020603050405020304" pitchFamily="18" charset="0"/>
              </a:rPr>
              <a:t>PASSENGER MICROSERVICES</a:t>
            </a:r>
          </a:p>
        </p:txBody>
      </p:sp>
      <p:pic>
        <p:nvPicPr>
          <p:cNvPr id="5" name="Picture 4">
            <a:extLst>
              <a:ext uri="{FF2B5EF4-FFF2-40B4-BE49-F238E27FC236}">
                <a16:creationId xmlns:a16="http://schemas.microsoft.com/office/drawing/2014/main" id="{56DB2D95-25ED-7408-C84B-7AEBA92F29F2}"/>
              </a:ext>
            </a:extLst>
          </p:cNvPr>
          <p:cNvPicPr>
            <a:picLocks noChangeAspect="1"/>
          </p:cNvPicPr>
          <p:nvPr/>
        </p:nvPicPr>
        <p:blipFill rotWithShape="1">
          <a:blip r:embed="rId4"/>
          <a:srcRect r="66625" b="9667"/>
          <a:stretch/>
        </p:blipFill>
        <p:spPr>
          <a:xfrm>
            <a:off x="167640" y="1569439"/>
            <a:ext cx="3553563" cy="5410200"/>
          </a:xfrm>
          <a:prstGeom prst="rect">
            <a:avLst/>
          </a:prstGeom>
        </p:spPr>
      </p:pic>
      <p:pic>
        <p:nvPicPr>
          <p:cNvPr id="11" name="Picture 10">
            <a:extLst>
              <a:ext uri="{FF2B5EF4-FFF2-40B4-BE49-F238E27FC236}">
                <a16:creationId xmlns:a16="http://schemas.microsoft.com/office/drawing/2014/main" id="{85EC9104-887F-EAB4-B322-DED3B08C72E2}"/>
              </a:ext>
            </a:extLst>
          </p:cNvPr>
          <p:cNvPicPr>
            <a:picLocks noChangeAspect="1"/>
          </p:cNvPicPr>
          <p:nvPr/>
        </p:nvPicPr>
        <p:blipFill rotWithShape="1">
          <a:blip r:embed="rId4"/>
          <a:srcRect l="33687" t="4667" r="-677" b="7888"/>
          <a:stretch/>
        </p:blipFill>
        <p:spPr>
          <a:xfrm>
            <a:off x="4190668" y="1254172"/>
            <a:ext cx="7631933" cy="5603828"/>
          </a:xfrm>
          <a:prstGeom prst="rect">
            <a:avLst/>
          </a:prstGeom>
        </p:spPr>
      </p:pic>
    </p:spTree>
    <p:extLst>
      <p:ext uri="{BB962C8B-B14F-4D97-AF65-F5344CB8AC3E}">
        <p14:creationId xmlns:p14="http://schemas.microsoft.com/office/powerpoint/2010/main" val="2193155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TotalTime>
  <Words>494</Words>
  <Application>Microsoft Office PowerPoint</Application>
  <PresentationFormat>Widescreen</PresentationFormat>
  <Paragraphs>48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Helvetica</vt:lpstr>
      <vt:lpstr>Neue Machina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Sanjay Murugesen</cp:lastModifiedBy>
  <cp:revision>38</cp:revision>
  <dcterms:created xsi:type="dcterms:W3CDTF">2023-02-09T10:19:33Z</dcterms:created>
  <dcterms:modified xsi:type="dcterms:W3CDTF">2024-08-26T13:23:20Z</dcterms:modified>
</cp:coreProperties>
</file>